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5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76" r:id="rId11"/>
    <p:sldId id="277" r:id="rId12"/>
    <p:sldId id="268" r:id="rId13"/>
    <p:sldId id="270" r:id="rId14"/>
    <p:sldId id="271" r:id="rId15"/>
    <p:sldId id="273" r:id="rId16"/>
    <p:sldId id="274" r:id="rId17"/>
    <p:sldId id="278" r:id="rId18"/>
    <p:sldId id="283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ANTOR\APRI\DATA\DAta%20Lap%20AKHIR%202014\LW%20&amp;%20GROWTH%20reka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ANTOR\APRI\DATA\DAta%20Lap%20AKHIR%202014\DEMAK\TKG%20DM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ANTOR\APRI\DATA\DAta%20Lap%20AKHIR%202014\DEMAK\TKG%20DM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autoTitleDeleted val="1"/>
    <c:plotArea>
      <c:layout>
        <c:manualLayout>
          <c:layoutTarget val="inner"/>
          <c:xMode val="edge"/>
          <c:yMode val="edge"/>
          <c:x val="0.1464879590439517"/>
          <c:y val="0.16125692621755611"/>
          <c:w val="0.8119939368044129"/>
          <c:h val="0.6442582622572085"/>
        </c:manualLayout>
      </c:layout>
      <c:scatterChart>
        <c:scatterStyle val="smoothMarker"/>
        <c:ser>
          <c:idx val="0"/>
          <c:order val="0"/>
          <c:tx>
            <c:strRef>
              <c:f>Kurva!$C$1</c:f>
              <c:strCache>
                <c:ptCount val="1"/>
                <c:pt idx="0">
                  <c:v>Cirebon </c:v>
                </c:pt>
              </c:strCache>
            </c:strRef>
          </c:tx>
          <c:spPr>
            <a:ln w="34925">
              <a:solidFill>
                <a:srgbClr val="7030A0"/>
              </a:solidFill>
              <a:prstDash val="sysDot"/>
            </a:ln>
          </c:spPr>
          <c:marker>
            <c:symbol val="none"/>
          </c:marker>
          <c:xVal>
            <c:numRef>
              <c:f>Kurva!$B$2:$B$72</c:f>
              <c:numCache>
                <c:formatCode>0.00</c:formatCode>
                <c:ptCount val="7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</c:numCache>
            </c:numRef>
          </c:xVal>
          <c:yVal>
            <c:numRef>
              <c:f>Kurva!$C$2:$C$72</c:f>
              <c:numCache>
                <c:formatCode>General</c:formatCode>
                <c:ptCount val="71"/>
                <c:pt idx="0">
                  <c:v>1.5270550347583109</c:v>
                </c:pt>
                <c:pt idx="1">
                  <c:v>15.524614880557067</c:v>
                </c:pt>
                <c:pt idx="2">
                  <c:v>28.349443368340463</c:v>
                </c:pt>
                <c:pt idx="3">
                  <c:v>40.099793254533388</c:v>
                </c:pt>
                <c:pt idx="4">
                  <c:v>50.865685568764015</c:v>
                </c:pt>
                <c:pt idx="5">
                  <c:v>60.729599277223379</c:v>
                </c:pt>
                <c:pt idx="6">
                  <c:v>69.76710316524985</c:v>
                </c:pt>
                <c:pt idx="7">
                  <c:v>78.047434780077651</c:v>
                </c:pt>
                <c:pt idx="8">
                  <c:v>85.63403086911002</c:v>
                </c:pt>
                <c:pt idx="9">
                  <c:v>92.585013377474226</c:v>
                </c:pt>
                <c:pt idx="10">
                  <c:v>98.953634728153062</c:v>
                </c:pt>
                <c:pt idx="11">
                  <c:v>104.78868579604354</c:v>
                </c:pt>
                <c:pt idx="12">
                  <c:v>110.1348697014914</c:v>
                </c:pt>
                <c:pt idx="13">
                  <c:v>115.03314428697892</c:v>
                </c:pt>
                <c:pt idx="14">
                  <c:v>119.52103590073045</c:v>
                </c:pt>
                <c:pt idx="15">
                  <c:v>123.63292689117333</c:v>
                </c:pt>
                <c:pt idx="16">
                  <c:v>127.40031901478828</c:v>
                </c:pt>
                <c:pt idx="17">
                  <c:v>130.8520747753532</c:v>
                </c:pt>
                <c:pt idx="18">
                  <c:v>134.01463854351238</c:v>
                </c:pt>
                <c:pt idx="19">
                  <c:v>136.91223915069992</c:v>
                </c:pt>
                <c:pt idx="20">
                  <c:v>139.56707550951072</c:v>
                </c:pt>
                <c:pt idx="21">
                  <c:v>141.99948668259881</c:v>
                </c:pt>
                <c:pt idx="22">
                  <c:v>144.22810770299685</c:v>
                </c:pt>
                <c:pt idx="23">
                  <c:v>146.27001233964245</c:v>
                </c:pt>
                <c:pt idx="24">
                  <c:v>148.14084390184917</c:v>
                </c:pt>
                <c:pt idx="25">
                  <c:v>149.85493508482341</c:v>
                </c:pt>
                <c:pt idx="26">
                  <c:v>151.42541777439467</c:v>
                </c:pt>
                <c:pt idx="27">
                  <c:v>152.86432365218047</c:v>
                </c:pt>
                <c:pt idx="28">
                  <c:v>154.18267637193767</c:v>
                </c:pt>
                <c:pt idx="29">
                  <c:v>155.39057601327104</c:v>
                </c:pt>
                <c:pt idx="30">
                  <c:v>156.49727645972146</c:v>
                </c:pt>
                <c:pt idx="31">
                  <c:v>157.5112562940227</c:v>
                </c:pt>
                <c:pt idx="32">
                  <c:v>158.44028375368404</c:v>
                </c:pt>
                <c:pt idx="33">
                  <c:v>159.29147624450732</c:v>
                </c:pt>
                <c:pt idx="34">
                  <c:v>160.07135486800698</c:v>
                </c:pt>
                <c:pt idx="35">
                  <c:v>160.78589438045481</c:v>
                </c:pt>
                <c:pt idx="36">
                  <c:v>161.44056896629942</c:v>
                </c:pt>
                <c:pt idx="37">
                  <c:v>162.04039417664058</c:v>
                </c:pt>
                <c:pt idx="38">
                  <c:v>162.5899653540468</c:v>
                </c:pt>
                <c:pt idx="39">
                  <c:v>163.09349283810235</c:v>
                </c:pt>
                <c:pt idx="40">
                  <c:v>163.55483422138818</c:v>
                </c:pt>
                <c:pt idx="41">
                  <c:v>163.97752390302909</c:v>
                </c:pt>
                <c:pt idx="42">
                  <c:v>164.36480016620018</c:v>
                </c:pt>
                <c:pt idx="43">
                  <c:v>164.71962998705993</c:v>
                </c:pt>
                <c:pt idx="44">
                  <c:v>165.04473176515557</c:v>
                </c:pt>
                <c:pt idx="45">
                  <c:v>165.3425961494552</c:v>
                </c:pt>
                <c:pt idx="46">
                  <c:v>165.61550511954187</c:v>
                </c:pt>
                <c:pt idx="47">
                  <c:v>165.86554946817949</c:v>
                </c:pt>
                <c:pt idx="48">
                  <c:v>166.09464481915018</c:v>
                </c:pt>
                <c:pt idx="49">
                  <c:v>166.30454630311721</c:v>
                </c:pt>
                <c:pt idx="50">
                  <c:v>166.49686200391517</c:v>
                </c:pt>
                <c:pt idx="51">
                  <c:v>166.67306527830033</c:v>
                </c:pt>
                <c:pt idx="52">
                  <c:v>166.83450604354013</c:v>
                </c:pt>
                <c:pt idx="53">
                  <c:v>166.9824211193062</c:v>
                </c:pt>
                <c:pt idx="54">
                  <c:v>167.11794370312415</c:v>
                </c:pt>
                <c:pt idx="55">
                  <c:v>167.24211205195331</c:v>
                </c:pt>
                <c:pt idx="56">
                  <c:v>167.35587743641241</c:v>
                </c:pt>
                <c:pt idx="57">
                  <c:v>167.46011142859444</c:v>
                </c:pt>
                <c:pt idx="58">
                  <c:v>167.55561257929895</c:v>
                </c:pt>
                <c:pt idx="59">
                  <c:v>167.6431125358385</c:v>
                </c:pt>
                <c:pt idx="60">
                  <c:v>167.72328164728947</c:v>
                </c:pt>
                <c:pt idx="61">
                  <c:v>167.79673410012393</c:v>
                </c:pt>
                <c:pt idx="62">
                  <c:v>167.86403262357993</c:v>
                </c:pt>
                <c:pt idx="63">
                  <c:v>167.92569280080454</c:v>
                </c:pt>
                <c:pt idx="64">
                  <c:v>167.98218701880739</c:v>
                </c:pt>
                <c:pt idx="65">
                  <c:v>168.03394808748061</c:v>
                </c:pt>
                <c:pt idx="66">
                  <c:v>168.08137255541567</c:v>
                </c:pt>
                <c:pt idx="67">
                  <c:v>168.12482374791537</c:v>
                </c:pt>
                <c:pt idx="68">
                  <c:v>168.1646345504798</c:v>
                </c:pt>
                <c:pt idx="69">
                  <c:v>168.20110995908487</c:v>
                </c:pt>
                <c:pt idx="70">
                  <c:v>168.23452941679989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Kurva!$D$1</c:f>
              <c:strCache>
                <c:ptCount val="1"/>
                <c:pt idx="0">
                  <c:v>Demak</c:v>
                </c:pt>
              </c:strCache>
            </c:strRef>
          </c:tx>
          <c:spPr>
            <a:ln>
              <a:solidFill>
                <a:srgbClr val="1B7F35"/>
              </a:solidFill>
              <a:prstDash val="solid"/>
            </a:ln>
          </c:spPr>
          <c:marker>
            <c:symbol val="none"/>
          </c:marker>
          <c:xVal>
            <c:numRef>
              <c:f>Kurva!$B$2:$B$72</c:f>
              <c:numCache>
                <c:formatCode>0.00</c:formatCode>
                <c:ptCount val="7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</c:numCache>
            </c:numRef>
          </c:xVal>
          <c:yVal>
            <c:numRef>
              <c:f>Kurva!$D$2:$D$72</c:f>
              <c:numCache>
                <c:formatCode>General</c:formatCode>
                <c:ptCount val="71"/>
                <c:pt idx="0">
                  <c:v>1.7877066020826711</c:v>
                </c:pt>
                <c:pt idx="1">
                  <c:v>17.47547532674843</c:v>
                </c:pt>
                <c:pt idx="2">
                  <c:v>31.777217306382916</c:v>
                </c:pt>
                <c:pt idx="3">
                  <c:v>44.815389097533995</c:v>
                </c:pt>
                <c:pt idx="4">
                  <c:v>56.701628123356002</c:v>
                </c:pt>
                <c:pt idx="5">
                  <c:v>67.537708552581222</c:v>
                </c:pt>
                <c:pt idx="6">
                  <c:v>77.416412725832771</c:v>
                </c:pt>
                <c:pt idx="7">
                  <c:v>86.422325590728178</c:v>
                </c:pt>
                <c:pt idx="8">
                  <c:v>94.632558948024695</c:v>
                </c:pt>
                <c:pt idx="9">
                  <c:v>102.11741171003865</c:v>
                </c:pt>
                <c:pt idx="10">
                  <c:v>108.94097182471361</c:v>
                </c:pt>
                <c:pt idx="11">
                  <c:v>115.16166501922562</c:v>
                </c:pt>
                <c:pt idx="12">
                  <c:v>120.8327550616543</c:v>
                </c:pt>
                <c:pt idx="13">
                  <c:v>126.00279982414315</c:v>
                </c:pt>
                <c:pt idx="14">
                  <c:v>130.71606705251693</c:v>
                </c:pt>
                <c:pt idx="15">
                  <c:v>135.01291340232854</c:v>
                </c:pt>
                <c:pt idx="16">
                  <c:v>138.93012998677008</c:v>
                </c:pt>
                <c:pt idx="17">
                  <c:v>142.50125739515255</c:v>
                </c:pt>
                <c:pt idx="18">
                  <c:v>145.75687287925797</c:v>
                </c:pt>
                <c:pt idx="19">
                  <c:v>148.72485216654624</c:v>
                </c:pt>
                <c:pt idx="20">
                  <c:v>151.43060814196255</c:v>
                </c:pt>
                <c:pt idx="21">
                  <c:v>153.89730844201301</c:v>
                </c:pt>
                <c:pt idx="22">
                  <c:v>156.14607382423847</c:v>
                </c:pt>
                <c:pt idx="23">
                  <c:v>158.19615901058981</c:v>
                </c:pt>
                <c:pt idx="24">
                  <c:v>160.06511755313647</c:v>
                </c:pt>
                <c:pt idx="25">
                  <c:v>161.76895213377438</c:v>
                </c:pt>
                <c:pt idx="26">
                  <c:v>163.32225158482706</c:v>
                </c:pt>
                <c:pt idx="27">
                  <c:v>164.73831580377069</c:v>
                </c:pt>
                <c:pt idx="28">
                  <c:v>166.02926963164558</c:v>
                </c:pt>
                <c:pt idx="29">
                  <c:v>167.20616667021943</c:v>
                </c:pt>
                <c:pt idx="30">
                  <c:v>168.27908392682087</c:v>
                </c:pt>
                <c:pt idx="31">
                  <c:v>169.2572080972337</c:v>
                </c:pt>
                <c:pt idx="32">
                  <c:v>170.14891422541405</c:v>
                </c:pt>
                <c:pt idx="33">
                  <c:v>170.96183741358271</c:v>
                </c:pt>
                <c:pt idx="34">
                  <c:v>171.70293819665079</c:v>
                </c:pt>
                <c:pt idx="35">
                  <c:v>172.37856214078022</c:v>
                </c:pt>
                <c:pt idx="36">
                  <c:v>172.99449417635438</c:v>
                </c:pt>
                <c:pt idx="37">
                  <c:v>173.55600813059385</c:v>
                </c:pt>
                <c:pt idx="38">
                  <c:v>174.06791188392143</c:v>
                </c:pt>
                <c:pt idx="39">
                  <c:v>174.53458853673192</c:v>
                </c:pt>
                <c:pt idx="40">
                  <c:v>174.96003393904238</c:v>
                </c:pt>
                <c:pt idx="41">
                  <c:v>175.34789090436718</c:v>
                </c:pt>
                <c:pt idx="42">
                  <c:v>175.70148040077271</c:v>
                </c:pt>
                <c:pt idx="43">
                  <c:v>176.02382998617608</c:v>
                </c:pt>
                <c:pt idx="44">
                  <c:v>176.31769973136375</c:v>
                </c:pt>
                <c:pt idx="45">
                  <c:v>176.58560585269089</c:v>
                </c:pt>
                <c:pt idx="46">
                  <c:v>176.82984225681048</c:v>
                </c:pt>
                <c:pt idx="47">
                  <c:v>177.05250018191529</c:v>
                </c:pt>
                <c:pt idx="48">
                  <c:v>177.25548610365206</c:v>
                </c:pt>
                <c:pt idx="49">
                  <c:v>177.44053805904031</c:v>
                </c:pt>
                <c:pt idx="50">
                  <c:v>177.60924052815707</c:v>
                </c:pt>
                <c:pt idx="51">
                  <c:v>177.76303800101579</c:v>
                </c:pt>
                <c:pt idx="52">
                  <c:v>177.9032473457961</c:v>
                </c:pt>
                <c:pt idx="53">
                  <c:v>178.03106908433369</c:v>
                </c:pt>
                <c:pt idx="54">
                  <c:v>178.14759767141618</c:v>
                </c:pt>
                <c:pt idx="55">
                  <c:v>178.25383086588474</c:v>
                </c:pt>
                <c:pt idx="56">
                  <c:v>178.35067827380018</c:v>
                </c:pt>
                <c:pt idx="57">
                  <c:v>178.43896913681033</c:v>
                </c:pt>
                <c:pt idx="58">
                  <c:v>178.51945943240878</c:v>
                </c:pt>
                <c:pt idx="59">
                  <c:v>178.59283834688188</c:v>
                </c:pt>
                <c:pt idx="60">
                  <c:v>178.65973417636155</c:v>
                </c:pt>
                <c:pt idx="61">
                  <c:v>178.7207197065247</c:v>
                </c:pt>
                <c:pt idx="62">
                  <c:v>178.77631711697776</c:v>
                </c:pt>
                <c:pt idx="63">
                  <c:v>178.82700245234932</c:v>
                </c:pt>
                <c:pt idx="64">
                  <c:v>178.87320969834715</c:v>
                </c:pt>
                <c:pt idx="65">
                  <c:v>178.91533449770307</c:v>
                </c:pt>
                <c:pt idx="66">
                  <c:v>178.95373753779785</c:v>
                </c:pt>
                <c:pt idx="67">
                  <c:v>178.98874763899869</c:v>
                </c:pt>
                <c:pt idx="68">
                  <c:v>179.02066457013373</c:v>
                </c:pt>
                <c:pt idx="69">
                  <c:v>179.04976161521978</c:v>
                </c:pt>
                <c:pt idx="70">
                  <c:v>179.07628791341429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Kurva!$E$1</c:f>
              <c:strCache>
                <c:ptCount val="1"/>
                <c:pt idx="0">
                  <c:v>Rembang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Kurva!$B$2:$B$72</c:f>
              <c:numCache>
                <c:formatCode>0.00</c:formatCode>
                <c:ptCount val="7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</c:numCache>
            </c:numRef>
          </c:xVal>
          <c:yVal>
            <c:numRef>
              <c:f>Kurva!$E$2:$E$72</c:f>
              <c:numCache>
                <c:formatCode>General</c:formatCode>
                <c:ptCount val="71"/>
                <c:pt idx="0">
                  <c:v>2.0191401146942165</c:v>
                </c:pt>
                <c:pt idx="1">
                  <c:v>18.575244334564868</c:v>
                </c:pt>
                <c:pt idx="2">
                  <c:v>33.580815385194036</c:v>
                </c:pt>
                <c:pt idx="3">
                  <c:v>47.181065756004799</c:v>
                </c:pt>
                <c:pt idx="4">
                  <c:v>59.507608313076176</c:v>
                </c:pt>
                <c:pt idx="5">
                  <c:v>70.679729948233572</c:v>
                </c:pt>
                <c:pt idx="6">
                  <c:v>80.805545946747117</c:v>
                </c:pt>
                <c:pt idx="7">
                  <c:v>89.98304624472955</c:v>
                </c:pt>
                <c:pt idx="8">
                  <c:v>98.301043701115717</c:v>
                </c:pt>
                <c:pt idx="9">
                  <c:v>105.84003356087652</c:v>
                </c:pt>
                <c:pt idx="10">
                  <c:v>112.67297242670193</c:v>
                </c:pt>
                <c:pt idx="11">
                  <c:v>118.86598427744268</c:v>
                </c:pt>
                <c:pt idx="12">
                  <c:v>124.47900036561991</c:v>
                </c:pt>
                <c:pt idx="13">
                  <c:v>129.56633918645099</c:v>
                </c:pt>
                <c:pt idx="14">
                  <c:v>134.17723213087731</c:v>
                </c:pt>
                <c:pt idx="15">
                  <c:v>138.35629990948041</c:v>
                </c:pt>
                <c:pt idx="16">
                  <c:v>142.14398435773001</c:v>
                </c:pt>
                <c:pt idx="17">
                  <c:v>145.57693980127985</c:v>
                </c:pt>
                <c:pt idx="18">
                  <c:v>148.68838776861026</c:v>
                </c:pt>
                <c:pt idx="19">
                  <c:v>151.50843848368626</c:v>
                </c:pt>
                <c:pt idx="20">
                  <c:v>154.06438224977092</c:v>
                </c:pt>
                <c:pt idx="21">
                  <c:v>156.38095354420525</c:v>
                </c:pt>
                <c:pt idx="22">
                  <c:v>158.48057037983483</c:v>
                </c:pt>
                <c:pt idx="23">
                  <c:v>160.38355124947191</c:v>
                </c:pt>
                <c:pt idx="24">
                  <c:v>162.10831175279552</c:v>
                </c:pt>
                <c:pt idx="25">
                  <c:v>163.67154280849661</c:v>
                </c:pt>
                <c:pt idx="26">
                  <c:v>165.0883721762853</c:v>
                </c:pt>
                <c:pt idx="27">
                  <c:v>166.37251085182254</c:v>
                </c:pt>
                <c:pt idx="28">
                  <c:v>167.53638575129997</c:v>
                </c:pt>
                <c:pt idx="29">
                  <c:v>168.59125996966773</c:v>
                </c:pt>
                <c:pt idx="30">
                  <c:v>169.54734177629209</c:v>
                </c:pt>
                <c:pt idx="31">
                  <c:v>170.41388340281139</c:v>
                </c:pt>
                <c:pt idx="32">
                  <c:v>171.19927057918972</c:v>
                </c:pt>
                <c:pt idx="33">
                  <c:v>171.91110368442324</c:v>
                </c:pt>
                <c:pt idx="34">
                  <c:v>172.5562712972212</c:v>
                </c:pt>
                <c:pt idx="35">
                  <c:v>173.1410168584259</c:v>
                </c:pt>
                <c:pt idx="36">
                  <c:v>173.67099909027559</c:v>
                </c:pt>
                <c:pt idx="37">
                  <c:v>174.15134675721441</c:v>
                </c:pt>
                <c:pt idx="38">
                  <c:v>174.58670829816052</c:v>
                </c:pt>
                <c:pt idx="39">
                  <c:v>174.98129681056935</c:v>
                </c:pt>
                <c:pt idx="40">
                  <c:v>175.33893082156987</c:v>
                </c:pt>
                <c:pt idx="41">
                  <c:v>175.66307124077221</c:v>
                </c:pt>
                <c:pt idx="42">
                  <c:v>175.95685485231164</c:v>
                </c:pt>
                <c:pt idx="43">
                  <c:v>176.22312467025398</c:v>
                </c:pt>
                <c:pt idx="44">
                  <c:v>176.46445745112501</c:v>
                </c:pt>
                <c:pt idx="45">
                  <c:v>176.68318862979558</c:v>
                </c:pt>
                <c:pt idx="46">
                  <c:v>176.88143492004247</c:v>
                </c:pt>
                <c:pt idx="47">
                  <c:v>177.06111479849193</c:v>
                </c:pt>
                <c:pt idx="48">
                  <c:v>177.22396707017575</c:v>
                </c:pt>
                <c:pt idx="49">
                  <c:v>177.37156769536219</c:v>
                </c:pt>
                <c:pt idx="50">
                  <c:v>177.5053450405002</c:v>
                </c:pt>
                <c:pt idx="51">
                  <c:v>177.6265937008591</c:v>
                </c:pt>
                <c:pt idx="52">
                  <c:v>177.73648702864071</c:v>
                </c:pt>
                <c:pt idx="53">
                  <c:v>177.83608848778366</c:v>
                </c:pt>
                <c:pt idx="54">
                  <c:v>177.92636194535839</c:v>
                </c:pt>
                <c:pt idx="55">
                  <c:v>178.00818099914318</c:v>
                </c:pt>
                <c:pt idx="56">
                  <c:v>178.08233743163305</c:v>
                </c:pt>
                <c:pt idx="57">
                  <c:v>178.14954887230698</c:v>
                </c:pt>
                <c:pt idx="58">
                  <c:v>178.21046574230601</c:v>
                </c:pt>
                <c:pt idx="59">
                  <c:v>178.26567754870811</c:v>
                </c:pt>
                <c:pt idx="60">
                  <c:v>178.3157185893298</c:v>
                </c:pt>
                <c:pt idx="61">
                  <c:v>178.3610731232539</c:v>
                </c:pt>
                <c:pt idx="62">
                  <c:v>178.40218005712151</c:v>
                </c:pt>
                <c:pt idx="63">
                  <c:v>178.43943719253386</c:v>
                </c:pt>
                <c:pt idx="64">
                  <c:v>178.4732050756748</c:v>
                </c:pt>
                <c:pt idx="65">
                  <c:v>178.50381048640278</c:v>
                </c:pt>
                <c:pt idx="66">
                  <c:v>178.5315496005758</c:v>
                </c:pt>
                <c:pt idx="67">
                  <c:v>178.55669085621665</c:v>
                </c:pt>
                <c:pt idx="68">
                  <c:v>178.57947755125079</c:v>
                </c:pt>
                <c:pt idx="69">
                  <c:v>178.60013019796085</c:v>
                </c:pt>
                <c:pt idx="70">
                  <c:v>178.61884865693423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Kurva!$F$1</c:f>
              <c:strCache>
                <c:ptCount val="1"/>
                <c:pt idx="0">
                  <c:v>Sumenep</c:v>
                </c:pt>
              </c:strCache>
            </c:strRef>
          </c:tx>
          <c:spPr>
            <a:ln w="19050">
              <a:solidFill>
                <a:srgbClr val="C00000"/>
              </a:solidFill>
              <a:prstDash val="sysDash"/>
            </a:ln>
          </c:spPr>
          <c:marker>
            <c:symbol val="none"/>
          </c:marker>
          <c:xVal>
            <c:numRef>
              <c:f>Kurva!$B$2:$B$72</c:f>
              <c:numCache>
                <c:formatCode>0.00</c:formatCode>
                <c:ptCount val="7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</c:numCache>
            </c:numRef>
          </c:xVal>
          <c:yVal>
            <c:numRef>
              <c:f>Kurva!$F$2:$F$72</c:f>
              <c:numCache>
                <c:formatCode>General</c:formatCode>
                <c:ptCount val="71"/>
                <c:pt idx="0">
                  <c:v>1.9722264466628778</c:v>
                </c:pt>
                <c:pt idx="1">
                  <c:v>17.263948452211647</c:v>
                </c:pt>
                <c:pt idx="2">
                  <c:v>31.088945076835753</c:v>
                </c:pt>
                <c:pt idx="3">
                  <c:v>43.587899190801146</c:v>
                </c:pt>
                <c:pt idx="4">
                  <c:v>54.887999884117477</c:v>
                </c:pt>
                <c:pt idx="5">
                  <c:v>65.104236740001085</c:v>
                </c:pt>
                <c:pt idx="6">
                  <c:v>74.340569966416027</c:v>
                </c:pt>
                <c:pt idx="7">
                  <c:v>82.690988292929589</c:v>
                </c:pt>
                <c:pt idx="8">
                  <c:v>90.240465398017605</c:v>
                </c:pt>
                <c:pt idx="9">
                  <c:v>97.065824599397288</c:v>
                </c:pt>
                <c:pt idx="10">
                  <c:v>103.23652060647086</c:v>
                </c:pt>
                <c:pt idx="11">
                  <c:v>108.8153462899629</c:v>
                </c:pt>
                <c:pt idx="12">
                  <c:v>113.85907166083071</c:v>
                </c:pt>
                <c:pt idx="13">
                  <c:v>118.4190215606835</c:v>
                </c:pt>
                <c:pt idx="14">
                  <c:v>122.54159794227382</c:v>
                </c:pt>
                <c:pt idx="15">
                  <c:v>126.26875205477728</c:v>
                </c:pt>
                <c:pt idx="16">
                  <c:v>129.638411338808</c:v>
                </c:pt>
                <c:pt idx="17">
                  <c:v>132.68486537524382</c:v>
                </c:pt>
                <c:pt idx="18">
                  <c:v>135.43911481526862</c:v>
                </c:pt>
                <c:pt idx="19">
                  <c:v>137.92918684233697</c:v>
                </c:pt>
                <c:pt idx="20">
                  <c:v>140.18042037619207</c:v>
                </c:pt>
                <c:pt idx="21">
                  <c:v>142.2157239211744</c:v>
                </c:pt>
                <c:pt idx="22">
                  <c:v>144.05580868267381</c:v>
                </c:pt>
                <c:pt idx="23">
                  <c:v>145.71939932390418</c:v>
                </c:pt>
                <c:pt idx="24">
                  <c:v>147.22342450768849</c:v>
                </c:pt>
                <c:pt idx="25">
                  <c:v>148.58318916216118</c:v>
                </c:pt>
                <c:pt idx="26">
                  <c:v>149.81253022339331</c:v>
                </c:pt>
                <c:pt idx="27">
                  <c:v>150.92395743975752</c:v>
                </c:pt>
                <c:pt idx="28">
                  <c:v>151.92878067086139</c:v>
                </c:pt>
                <c:pt idx="29">
                  <c:v>152.83722497643521</c:v>
                </c:pt>
                <c:pt idx="30">
                  <c:v>153.65853466632132</c:v>
                </c:pt>
                <c:pt idx="31">
                  <c:v>154.4010673703776</c:v>
                </c:pt>
                <c:pt idx="32">
                  <c:v>155.07237908553498</c:v>
                </c:pt>
                <c:pt idx="33">
                  <c:v>155.6793010654622</c:v>
                </c:pt>
                <c:pt idx="34">
                  <c:v>156.22800933526187</c:v>
                </c:pt>
                <c:pt idx="35">
                  <c:v>156.72408753856178</c:v>
                </c:pt>
                <c:pt idx="36">
                  <c:v>157.1725837565599</c:v>
                </c:pt>
                <c:pt idx="37">
                  <c:v>157.57806187718896</c:v>
                </c:pt>
                <c:pt idx="38">
                  <c:v>157.94464803713984</c:v>
                </c:pt>
                <c:pt idx="39">
                  <c:v>158.27607260934343</c:v>
                </c:pt>
                <c:pt idx="40">
                  <c:v>158.57570816316664</c:v>
                </c:pt>
                <c:pt idx="41">
                  <c:v>158.84660378360255</c:v>
                </c:pt>
                <c:pt idx="42">
                  <c:v>159.09151609869627</c:v>
                </c:pt>
                <c:pt idx="43">
                  <c:v>159.31293733093426</c:v>
                </c:pt>
                <c:pt idx="44">
                  <c:v>159.51312065804242</c:v>
                </c:pt>
                <c:pt idx="45">
                  <c:v>159.69410314128348</c:v>
                </c:pt>
                <c:pt idx="46">
                  <c:v>159.85772645453869</c:v>
                </c:pt>
                <c:pt idx="47">
                  <c:v>160.00565562514598</c:v>
                </c:pt>
                <c:pt idx="48">
                  <c:v>160.13939597718826</c:v>
                </c:pt>
                <c:pt idx="49">
                  <c:v>160.26030844962841</c:v>
                </c:pt>
                <c:pt idx="50">
                  <c:v>160.36962344520236</c:v>
                </c:pt>
                <c:pt idx="51">
                  <c:v>160.46845335097032</c:v>
                </c:pt>
                <c:pt idx="52">
                  <c:v>160.55780385794071</c:v>
                </c:pt>
                <c:pt idx="53">
                  <c:v>160.63858419496333</c:v>
                </c:pt>
                <c:pt idx="54">
                  <c:v>160.71161638102367</c:v>
                </c:pt>
                <c:pt idx="55">
                  <c:v>160.77764359008458</c:v>
                </c:pt>
                <c:pt idx="56">
                  <c:v>160.83733771361653</c:v>
                </c:pt>
                <c:pt idx="57">
                  <c:v>160.89130619774281</c:v>
                </c:pt>
                <c:pt idx="58">
                  <c:v>160.94009822460652</c:v>
                </c:pt>
                <c:pt idx="59">
                  <c:v>160.98421030083074</c:v>
                </c:pt>
                <c:pt idx="60">
                  <c:v>161.02409130995926</c:v>
                </c:pt>
                <c:pt idx="61">
                  <c:v>161.06014708029059</c:v>
                </c:pt>
                <c:pt idx="62">
                  <c:v>161.09274451457102</c:v>
                </c:pt>
                <c:pt idx="63">
                  <c:v>161.1222153235972</c:v>
                </c:pt>
                <c:pt idx="64">
                  <c:v>161.14885940169148</c:v>
                </c:pt>
                <c:pt idx="65">
                  <c:v>161.17294787842391</c:v>
                </c:pt>
                <c:pt idx="66">
                  <c:v>161.19472587761717</c:v>
                </c:pt>
                <c:pt idx="67">
                  <c:v>161.2144150117272</c:v>
                </c:pt>
                <c:pt idx="68">
                  <c:v>161.23221563696217</c:v>
                </c:pt>
                <c:pt idx="69">
                  <c:v>161.24830889210403</c:v>
                </c:pt>
                <c:pt idx="70">
                  <c:v>161.26285854177272</c:v>
                </c:pt>
              </c:numCache>
            </c:numRef>
          </c:yVal>
          <c:smooth val="1"/>
        </c:ser>
        <c:axId val="35607680"/>
        <c:axId val="35609600"/>
      </c:scatterChart>
      <c:valAx>
        <c:axId val="35607680"/>
        <c:scaling>
          <c:orientation val="minMax"/>
          <c:max val="8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Age (month)</a:t>
                </a:r>
                <a:endParaRPr lang="en-US"/>
              </a:p>
            </c:rich>
          </c:tx>
          <c:layout/>
        </c:title>
        <c:numFmt formatCode="0" sourceLinked="0"/>
        <c:tickLblPos val="nextTo"/>
        <c:crossAx val="35609600"/>
        <c:crosses val="autoZero"/>
        <c:crossBetween val="midCat"/>
      </c:valAx>
      <c:valAx>
        <c:axId val="35609600"/>
        <c:scaling>
          <c:orientation val="minMax"/>
          <c:max val="200"/>
          <c:min val="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Carapace width</a:t>
                </a:r>
                <a:r>
                  <a:rPr lang="en-US"/>
                  <a:t> (mm)</a:t>
                </a:r>
              </a:p>
            </c:rich>
          </c:tx>
          <c:layout/>
        </c:title>
        <c:numFmt formatCode="General" sourceLinked="1"/>
        <c:tickLblPos val="nextTo"/>
        <c:crossAx val="35607680"/>
        <c:crosses val="autoZero"/>
        <c:crossBetween val="midCat"/>
      </c:valAx>
    </c:plotArea>
    <c:legend>
      <c:legendPos val="t"/>
      <c:layout/>
    </c:legend>
    <c:plotVisOnly val="1"/>
  </c:chart>
  <c:spPr>
    <a:ln>
      <a:noFill/>
    </a:ln>
  </c:spPr>
  <c:txPr>
    <a:bodyPr/>
    <a:lstStyle/>
    <a:p>
      <a:pPr>
        <a:defRPr sz="1600"/>
      </a:pPr>
      <a:endParaRPr lang="id-ID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/>
      <c:barChart>
        <c:barDir val="col"/>
        <c:grouping val="clustered"/>
        <c:ser>
          <c:idx val="0"/>
          <c:order val="0"/>
          <c:tx>
            <c:strRef>
              <c:f>Rekap!$C$2</c:f>
              <c:strCache>
                <c:ptCount val="1"/>
                <c:pt idx="0">
                  <c:v>Cirebon</c:v>
                </c:pt>
              </c:strCache>
            </c:strRef>
          </c:tx>
          <c:cat>
            <c:strRef>
              <c:f>Rekap!$B$3:$B$14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Rekap!$C$3:$C$14</c:f>
              <c:numCache>
                <c:formatCode>General</c:formatCode>
                <c:ptCount val="12"/>
                <c:pt idx="0">
                  <c:v>18.103448275862057</c:v>
                </c:pt>
                <c:pt idx="6">
                  <c:v>29.6875</c:v>
                </c:pt>
                <c:pt idx="7">
                  <c:v>34.337349397590344</c:v>
                </c:pt>
                <c:pt idx="8">
                  <c:v>32.5</c:v>
                </c:pt>
                <c:pt idx="9">
                  <c:v>23.913043478260864</c:v>
                </c:pt>
                <c:pt idx="10">
                  <c:v>18.478260869565201</c:v>
                </c:pt>
                <c:pt idx="11">
                  <c:v>18.103448275862057</c:v>
                </c:pt>
              </c:numCache>
            </c:numRef>
          </c:val>
        </c:ser>
        <c:ser>
          <c:idx val="1"/>
          <c:order val="1"/>
          <c:tx>
            <c:strRef>
              <c:f>Rekap!$D$2</c:f>
              <c:strCache>
                <c:ptCount val="1"/>
                <c:pt idx="0">
                  <c:v>Demak</c:v>
                </c:pt>
              </c:strCache>
            </c:strRef>
          </c:tx>
          <c:cat>
            <c:strRef>
              <c:f>Rekap!$B$3:$B$14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Rekap!$D$3:$D$14</c:f>
              <c:numCache>
                <c:formatCode>General</c:formatCode>
                <c:ptCount val="12"/>
                <c:pt idx="0">
                  <c:v>17.72151898734176</c:v>
                </c:pt>
                <c:pt idx="1">
                  <c:v>18.253968253968257</c:v>
                </c:pt>
                <c:pt idx="2">
                  <c:v>26.973684210526294</c:v>
                </c:pt>
                <c:pt idx="3">
                  <c:v>11.764705882352942</c:v>
                </c:pt>
                <c:pt idx="4">
                  <c:v>1.3605442176870739</c:v>
                </c:pt>
                <c:pt idx="5">
                  <c:v>1.5306122448979593</c:v>
                </c:pt>
                <c:pt idx="6">
                  <c:v>5.645161290322581</c:v>
                </c:pt>
                <c:pt idx="7">
                  <c:v>15.882352941176469</c:v>
                </c:pt>
                <c:pt idx="8">
                  <c:v>16.595744680851048</c:v>
                </c:pt>
                <c:pt idx="9">
                  <c:v>19.502074688796675</c:v>
                </c:pt>
                <c:pt idx="10">
                  <c:v>14.84375</c:v>
                </c:pt>
                <c:pt idx="11">
                  <c:v>3.125</c:v>
                </c:pt>
              </c:numCache>
            </c:numRef>
          </c:val>
        </c:ser>
        <c:ser>
          <c:idx val="2"/>
          <c:order val="2"/>
          <c:tx>
            <c:strRef>
              <c:f>Rekap!$E$2</c:f>
              <c:strCache>
                <c:ptCount val="1"/>
                <c:pt idx="0">
                  <c:v>Rembang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Rekap!$B$3:$B$14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Rekap!$E$3:$E$14</c:f>
              <c:numCache>
                <c:formatCode>General</c:formatCode>
                <c:ptCount val="12"/>
                <c:pt idx="0">
                  <c:v>32.592592592592588</c:v>
                </c:pt>
                <c:pt idx="1">
                  <c:v>19.897959183673482</c:v>
                </c:pt>
                <c:pt idx="2">
                  <c:v>15.107913669064748</c:v>
                </c:pt>
                <c:pt idx="3">
                  <c:v>13.181818181818167</c:v>
                </c:pt>
                <c:pt idx="4">
                  <c:v>12.184873949579826</c:v>
                </c:pt>
                <c:pt idx="5">
                  <c:v>16.549295774647888</c:v>
                </c:pt>
                <c:pt idx="6">
                  <c:v>13.223140495867769</c:v>
                </c:pt>
                <c:pt idx="7">
                  <c:v>18.543046357615889</c:v>
                </c:pt>
                <c:pt idx="9">
                  <c:v>21.739130434782609</c:v>
                </c:pt>
                <c:pt idx="11">
                  <c:v>13.809523809523816</c:v>
                </c:pt>
              </c:numCache>
            </c:numRef>
          </c:val>
        </c:ser>
        <c:ser>
          <c:idx val="3"/>
          <c:order val="3"/>
          <c:tx>
            <c:strRef>
              <c:f>Rekap!$F$2</c:f>
              <c:strCache>
                <c:ptCount val="1"/>
                <c:pt idx="0">
                  <c:v>Sumenep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Rekap!$B$3:$B$14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Rekap!$F$3:$F$14</c:f>
              <c:numCache>
                <c:formatCode>General</c:formatCode>
                <c:ptCount val="12"/>
                <c:pt idx="1">
                  <c:v>12.637362637362637</c:v>
                </c:pt>
                <c:pt idx="2">
                  <c:v>19.170984455958568</c:v>
                </c:pt>
                <c:pt idx="3">
                  <c:v>13.793103448275852</c:v>
                </c:pt>
                <c:pt idx="4">
                  <c:v>22.680412371134004</c:v>
                </c:pt>
                <c:pt idx="5">
                  <c:v>21.379310344827587</c:v>
                </c:pt>
                <c:pt idx="6">
                  <c:v>10.917030567685595</c:v>
                </c:pt>
                <c:pt idx="7">
                  <c:v>14.423076923076925</c:v>
                </c:pt>
                <c:pt idx="8">
                  <c:v>24.7422680412371</c:v>
                </c:pt>
                <c:pt idx="9">
                  <c:v>19.574468085106385</c:v>
                </c:pt>
                <c:pt idx="10">
                  <c:v>21.081081081081081</c:v>
                </c:pt>
                <c:pt idx="11">
                  <c:v>20.187793427230048</c:v>
                </c:pt>
              </c:numCache>
            </c:numRef>
          </c:val>
        </c:ser>
        <c:gapWidth val="50"/>
        <c:axId val="61609856"/>
        <c:axId val="61611392"/>
      </c:barChart>
      <c:catAx>
        <c:axId val="61609856"/>
        <c:scaling>
          <c:orientation val="minMax"/>
        </c:scaling>
        <c:axPos val="b"/>
        <c:majorTickMark val="none"/>
        <c:minorTickMark val="out"/>
        <c:tickLblPos val="nextTo"/>
        <c:crossAx val="61611392"/>
        <c:crosses val="autoZero"/>
        <c:auto val="1"/>
        <c:lblAlgn val="ctr"/>
        <c:lblOffset val="100"/>
      </c:catAx>
      <c:valAx>
        <c:axId val="6161139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</a:t>
                </a:r>
                <a:r>
                  <a:rPr lang="id-ID" dirty="0" smtClean="0"/>
                  <a:t>Berried female</a:t>
                </a:r>
                <a:r>
                  <a:rPr lang="en-US" dirty="0" smtClean="0"/>
                  <a:t> 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61609856"/>
        <c:crosses val="autoZero"/>
        <c:crossBetween val="between"/>
      </c:valAx>
    </c:plotArea>
    <c:legend>
      <c:legendPos val="t"/>
    </c:legend>
    <c:plotVisOnly val="1"/>
  </c:chart>
  <c:spPr>
    <a:ln>
      <a:noFill/>
    </a:ln>
  </c:spPr>
  <c:txPr>
    <a:bodyPr/>
    <a:lstStyle/>
    <a:p>
      <a:pPr>
        <a:defRPr sz="1600"/>
      </a:pPr>
      <a:endParaRPr lang="id-ID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/>
      <c:barChart>
        <c:barDir val="col"/>
        <c:grouping val="clustered"/>
        <c:ser>
          <c:idx val="0"/>
          <c:order val="0"/>
          <c:tx>
            <c:strRef>
              <c:f>Rekap!$C$18</c:f>
              <c:strCache>
                <c:ptCount val="1"/>
                <c:pt idx="0">
                  <c:v>Cirebon</c:v>
                </c:pt>
              </c:strCache>
            </c:strRef>
          </c:tx>
          <c:cat>
            <c:strRef>
              <c:f>Rekap!$B$19:$B$30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Rekap!$C$19:$C$30</c:f>
              <c:numCache>
                <c:formatCode>General</c:formatCode>
                <c:ptCount val="12"/>
                <c:pt idx="0">
                  <c:v>51.724137931034505</c:v>
                </c:pt>
                <c:pt idx="6">
                  <c:v>39.558139534883743</c:v>
                </c:pt>
                <c:pt idx="7">
                  <c:v>26.75</c:v>
                </c:pt>
                <c:pt idx="8">
                  <c:v>33.698795180722925</c:v>
                </c:pt>
                <c:pt idx="9">
                  <c:v>44.375</c:v>
                </c:pt>
                <c:pt idx="10">
                  <c:v>52.304347826086946</c:v>
                </c:pt>
                <c:pt idx="11">
                  <c:v>54.391304347826093</c:v>
                </c:pt>
              </c:numCache>
            </c:numRef>
          </c:val>
        </c:ser>
        <c:ser>
          <c:idx val="1"/>
          <c:order val="1"/>
          <c:tx>
            <c:strRef>
              <c:f>Rekap!$D$18</c:f>
              <c:strCache>
                <c:ptCount val="1"/>
                <c:pt idx="0">
                  <c:v>Demak</c:v>
                </c:pt>
              </c:strCache>
            </c:strRef>
          </c:tx>
          <c:cat>
            <c:strRef>
              <c:f>Rekap!$B$19:$B$30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Rekap!$D$19:$D$30</c:f>
              <c:numCache>
                <c:formatCode>General</c:formatCode>
                <c:ptCount val="12"/>
                <c:pt idx="0">
                  <c:v>70.886075949367097</c:v>
                </c:pt>
                <c:pt idx="1">
                  <c:v>71.428571428571402</c:v>
                </c:pt>
                <c:pt idx="2">
                  <c:v>61.842105263157912</c:v>
                </c:pt>
                <c:pt idx="3">
                  <c:v>57.013574660633438</c:v>
                </c:pt>
                <c:pt idx="4">
                  <c:v>50</c:v>
                </c:pt>
                <c:pt idx="5">
                  <c:v>36.734693877551017</c:v>
                </c:pt>
                <c:pt idx="6">
                  <c:v>65.322580645161281</c:v>
                </c:pt>
                <c:pt idx="7">
                  <c:v>52.352941176470559</c:v>
                </c:pt>
                <c:pt idx="8">
                  <c:v>55.319148936170237</c:v>
                </c:pt>
                <c:pt idx="9">
                  <c:v>53.112033195020764</c:v>
                </c:pt>
                <c:pt idx="10">
                  <c:v>50.78125</c:v>
                </c:pt>
                <c:pt idx="11">
                  <c:v>75</c:v>
                </c:pt>
              </c:numCache>
            </c:numRef>
          </c:val>
        </c:ser>
        <c:ser>
          <c:idx val="2"/>
          <c:order val="2"/>
          <c:tx>
            <c:strRef>
              <c:f>Rekap!$E$18</c:f>
              <c:strCache>
                <c:ptCount val="1"/>
                <c:pt idx="0">
                  <c:v>Rembang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Rekap!$B$19:$B$30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Rekap!$E$19:$E$30</c:f>
              <c:numCache>
                <c:formatCode>General</c:formatCode>
                <c:ptCount val="12"/>
                <c:pt idx="0">
                  <c:v>47.407407407407341</c:v>
                </c:pt>
                <c:pt idx="1">
                  <c:v>59.693877551020393</c:v>
                </c:pt>
                <c:pt idx="2">
                  <c:v>69.784172661870556</c:v>
                </c:pt>
                <c:pt idx="3">
                  <c:v>78.636363636363612</c:v>
                </c:pt>
                <c:pt idx="4">
                  <c:v>56.302521008403346</c:v>
                </c:pt>
                <c:pt idx="5">
                  <c:v>76.408450704225373</c:v>
                </c:pt>
                <c:pt idx="6">
                  <c:v>69.008264462809933</c:v>
                </c:pt>
                <c:pt idx="7">
                  <c:v>64.238410596026441</c:v>
                </c:pt>
                <c:pt idx="9">
                  <c:v>52.173913043478287</c:v>
                </c:pt>
                <c:pt idx="11">
                  <c:v>68.095238095238102</c:v>
                </c:pt>
              </c:numCache>
            </c:numRef>
          </c:val>
        </c:ser>
        <c:ser>
          <c:idx val="3"/>
          <c:order val="3"/>
          <c:tx>
            <c:strRef>
              <c:f>Rekap!$F$18</c:f>
              <c:strCache>
                <c:ptCount val="1"/>
                <c:pt idx="0">
                  <c:v>Sumenep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Rekap!$B$19:$B$30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Rekap!$F$19:$F$30</c:f>
              <c:numCache>
                <c:formatCode>General</c:formatCode>
                <c:ptCount val="12"/>
                <c:pt idx="1">
                  <c:v>60.989010989010985</c:v>
                </c:pt>
                <c:pt idx="2">
                  <c:v>48.704663212435221</c:v>
                </c:pt>
                <c:pt idx="3">
                  <c:v>50.738916256157673</c:v>
                </c:pt>
                <c:pt idx="4">
                  <c:v>54.123711340206206</c:v>
                </c:pt>
                <c:pt idx="5">
                  <c:v>58.620689655172391</c:v>
                </c:pt>
                <c:pt idx="6">
                  <c:v>61.135371179039311</c:v>
                </c:pt>
                <c:pt idx="7">
                  <c:v>63.942307692307672</c:v>
                </c:pt>
                <c:pt idx="8">
                  <c:v>62.886597938144327</c:v>
                </c:pt>
                <c:pt idx="9">
                  <c:v>63.829787234042534</c:v>
                </c:pt>
                <c:pt idx="10">
                  <c:v>57.837837837837824</c:v>
                </c:pt>
                <c:pt idx="11">
                  <c:v>56.8075117370892</c:v>
                </c:pt>
              </c:numCache>
            </c:numRef>
          </c:val>
        </c:ser>
        <c:gapWidth val="50"/>
        <c:axId val="61642240"/>
        <c:axId val="61643776"/>
      </c:barChart>
      <c:catAx>
        <c:axId val="61642240"/>
        <c:scaling>
          <c:orientation val="minMax"/>
        </c:scaling>
        <c:axPos val="b"/>
        <c:majorTickMark val="none"/>
        <c:minorTickMark val="out"/>
        <c:tickLblPos val="nextTo"/>
        <c:crossAx val="61643776"/>
        <c:crosses val="autoZero"/>
        <c:auto val="1"/>
        <c:lblAlgn val="ctr"/>
        <c:lblOffset val="100"/>
      </c:catAx>
      <c:valAx>
        <c:axId val="6164377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Mature</a:t>
                </a:r>
              </a:p>
            </c:rich>
          </c:tx>
        </c:title>
        <c:numFmt formatCode="General" sourceLinked="1"/>
        <c:tickLblPos val="nextTo"/>
        <c:crossAx val="61642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011708516921191"/>
          <c:y val="0.15277777777777779"/>
          <c:w val="0.73405118684966553"/>
          <c:h val="0.11729002624671925"/>
        </c:manualLayout>
      </c:layout>
    </c:legend>
    <c:plotVisOnly val="1"/>
  </c:chart>
  <c:spPr>
    <a:ln>
      <a:noFill/>
    </a:ln>
  </c:spPr>
  <c:txPr>
    <a:bodyPr/>
    <a:lstStyle/>
    <a:p>
      <a:pPr>
        <a:defRPr sz="1600"/>
      </a:pPr>
      <a:endParaRPr lang="id-ID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C8FCD-69EF-4FB7-9FDB-E2CE3F2F8645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8FA01-7A78-414A-8F64-064FF58BE99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AD25-3284-4A6A-8E1D-8AE24180BFA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A2596-4CD2-4195-A4C0-E2DA02977A9F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9BD3-C398-4A0C-BA3B-36C720FB77D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12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BIOLOGI</a:t>
            </a:r>
            <a:r>
              <a:rPr lang="id-ID" sz="3600" i="1" dirty="0" smtClean="0">
                <a:solidFill>
                  <a:schemeClr val="bg1"/>
                </a:solidFill>
              </a:rPr>
              <a:t> </a:t>
            </a:r>
            <a:r>
              <a:rPr lang="id-ID" sz="3600" dirty="0" smtClean="0">
                <a:solidFill>
                  <a:schemeClr val="bg1"/>
                </a:solidFill>
              </a:rPr>
              <a:t>DAN </a:t>
            </a:r>
            <a:r>
              <a:rPr lang="id-ID" sz="3600" i="1" dirty="0" smtClean="0">
                <a:solidFill>
                  <a:schemeClr val="bg1"/>
                </a:solidFill>
              </a:rPr>
              <a:t>HARVEST STRATEGY </a:t>
            </a:r>
            <a:r>
              <a:rPr lang="id-ID" sz="3600" dirty="0" smtClean="0">
                <a:solidFill>
                  <a:schemeClr val="bg1"/>
                </a:solidFill>
              </a:rPr>
              <a:t>PERIKANAN RAJUNGAN DI LAUT JAWA</a:t>
            </a:r>
            <a:endParaRPr lang="id-ID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2500306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Oleh</a:t>
            </a:r>
          </a:p>
          <a:p>
            <a:pPr algn="ctr"/>
            <a:endParaRPr lang="id-ID" b="1" dirty="0"/>
          </a:p>
          <a:p>
            <a:pPr algn="ctr"/>
            <a:r>
              <a:rPr lang="id-ID" sz="2800" b="1" dirty="0" smtClean="0"/>
              <a:t>TRI ERNAWATI</a:t>
            </a:r>
          </a:p>
          <a:p>
            <a:pPr algn="ctr"/>
            <a:r>
              <a:rPr lang="id-ID" sz="1600" b="1" dirty="0" smtClean="0"/>
              <a:t>(Peneliti  BPPL-P4KSI) </a:t>
            </a:r>
          </a:p>
        </p:txBody>
      </p:sp>
      <p:pic>
        <p:nvPicPr>
          <p:cNvPr id="10" name="Picture 3" descr="E:\PASCA IPB\MASTER KU\TESIS\PHOTO\FEBRUARI 2013\P10301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730" y="3682202"/>
            <a:ext cx="2556000" cy="18149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E:\PASCA IPB\MASTER KU\TESIS\PHOTO DES\HT Rajung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20" y="1755004"/>
            <a:ext cx="2613968" cy="172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0" y="5643578"/>
            <a:ext cx="9144000" cy="121442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Seminar dan Lokakarya Perikanan Rajungan di Indonesia</a:t>
            </a:r>
            <a:r>
              <a:rPr kumimoji="0" lang="id-ID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dan Kajian Peraturan Menteri Kelautan dan Perikanan No.1 dan No. 2.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000" b="1" baseline="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Kerjasama</a:t>
            </a:r>
            <a:r>
              <a:rPr lang="id-ID" sz="20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APRI dan Pusat Penelitian Pengelolaan Perikanan dan Konservasi Sumberdaya Ikan (P4KSI), IPB CONVENTION CENTER Bogor 25 Februari 2015</a:t>
            </a:r>
            <a:endParaRPr kumimoji="0" lang="id-ID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147988"/>
            <a:ext cx="110929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4121366"/>
            <a:ext cx="1373932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Length (CW) frequency &amp; von Bertalanffy Growth</a:t>
            </a: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200" y="928670"/>
            <a:ext cx="5648325" cy="2829002"/>
            <a:chOff x="76200" y="928670"/>
            <a:chExt cx="5648325" cy="2829002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" y="928670"/>
              <a:ext cx="5648325" cy="2543175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1071538" y="3357562"/>
              <a:ext cx="35004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/>
                <a:t>CIREBON</a:t>
              </a:r>
              <a:endParaRPr lang="id-ID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00364" y="3714752"/>
            <a:ext cx="5610225" cy="2829002"/>
            <a:chOff x="3000364" y="3714752"/>
            <a:chExt cx="5610225" cy="2829002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00364" y="3714752"/>
              <a:ext cx="5610225" cy="255270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4786314" y="6143644"/>
              <a:ext cx="27146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/>
                <a:t>DEMAK</a:t>
              </a:r>
              <a:endParaRPr lang="id-ID" sz="20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Length (CW) frequency &amp; von Bertalanffy Growth</a:t>
            </a: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857232"/>
            <a:ext cx="5657850" cy="2829002"/>
            <a:chOff x="0" y="857232"/>
            <a:chExt cx="5657850" cy="2829002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857232"/>
              <a:ext cx="5657850" cy="25527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1714480" y="3286124"/>
              <a:ext cx="25003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/>
                <a:t>REMBANG</a:t>
              </a:r>
              <a:endParaRPr lang="id-ID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00364" y="3643314"/>
            <a:ext cx="5657850" cy="2798224"/>
            <a:chOff x="3000364" y="3643314"/>
            <a:chExt cx="5657850" cy="2798224"/>
          </a:xfrm>
        </p:grpSpPr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00364" y="3643314"/>
              <a:ext cx="5657850" cy="2543175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5286380" y="6072206"/>
              <a:ext cx="242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SUMENEP (MADURA)</a:t>
              </a:r>
              <a:endParaRPr lang="id-ID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 smtClean="0">
                <a:solidFill>
                  <a:schemeClr val="bg1"/>
                </a:solidFill>
              </a:rPr>
              <a:t>LENGTH AT FIRST CAPTURE (Lc)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9376" y="1325767"/>
          <a:ext cx="8715432" cy="4286279"/>
        </p:xfrm>
        <a:graphic>
          <a:graphicData uri="http://schemas.openxmlformats.org/drawingml/2006/table">
            <a:tbl>
              <a:tblPr/>
              <a:tblGrid>
                <a:gridCol w="1643072"/>
                <a:gridCol w="1928826"/>
                <a:gridCol w="1428760"/>
                <a:gridCol w="2214578"/>
                <a:gridCol w="1500196"/>
              </a:tblGrid>
              <a:tr h="4286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Location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Mean Length at first capture (Lc/L50)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8588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Bubu lipat (</a:t>
                      </a:r>
                      <a:r>
                        <a:rPr lang="id-ID" sz="20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Collapsible trap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Jaring </a:t>
                      </a:r>
                      <a:endParaRPr lang="id-ID" sz="20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id-ID" sz="20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Gill Net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Arad </a:t>
                      </a:r>
                      <a:endParaRPr lang="id-ID" sz="20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id-ID" sz="20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Mini bottom trawl)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Garuk (</a:t>
                      </a:r>
                      <a:r>
                        <a:rPr lang="id-ID" sz="20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Dredge Net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Jakarta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100.21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93.64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Cirebon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109.01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107.22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108.52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99.38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Demak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123.32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101.34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105.43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Rembang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115.72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108.84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Sumenep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114.13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Sampit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130.96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3" marR="68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 smtClean="0">
                <a:solidFill>
                  <a:schemeClr val="bg1"/>
                </a:solidFill>
              </a:rPr>
              <a:t>LENGTH AT FIRST MATURITY (LM)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1357300"/>
          <a:ext cx="7858179" cy="4357719"/>
        </p:xfrm>
        <a:graphic>
          <a:graphicData uri="http://schemas.openxmlformats.org/drawingml/2006/table">
            <a:tbl>
              <a:tblPr/>
              <a:tblGrid>
                <a:gridCol w="1712117"/>
                <a:gridCol w="6146062"/>
              </a:tblGrid>
              <a:tr h="484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Lokasi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Rata-rata ukuran pertama kali matang gonad (Lm/L50)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Location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Mean length at first maturity (Lm/L50)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Jakarta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Cirebon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99.23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Demak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104.89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Rembang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101.06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Sumenep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101.32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Sampit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123.89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Mean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106.19 ± 10.11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 smtClean="0">
                <a:solidFill>
                  <a:schemeClr val="bg1"/>
                </a:solidFill>
              </a:rPr>
              <a:t>SPAWNING SEASON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85720" y="1071546"/>
          <a:ext cx="65722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000232" y="3714752"/>
          <a:ext cx="664370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1" dirty="0" smtClean="0">
                <a:solidFill>
                  <a:schemeClr val="bg1"/>
                </a:solidFill>
              </a:rPr>
              <a:t>STATUS STOCK BY LENGTH-CONVERTED CATCH CURVE</a:t>
            </a:r>
            <a:br>
              <a:rPr lang="id-ID" sz="2800" b="1" dirty="0" smtClean="0">
                <a:solidFill>
                  <a:schemeClr val="bg1"/>
                </a:solidFill>
              </a:rPr>
            </a:b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2" y="1071546"/>
          <a:ext cx="8572561" cy="4358853"/>
        </p:xfrm>
        <a:graphic>
          <a:graphicData uri="http://schemas.openxmlformats.org/drawingml/2006/table">
            <a:tbl>
              <a:tblPr/>
              <a:tblGrid>
                <a:gridCol w="1143008"/>
                <a:gridCol w="1545309"/>
                <a:gridCol w="2046818"/>
                <a:gridCol w="1900412"/>
                <a:gridCol w="1937014"/>
              </a:tblGrid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Lokasi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Parameter mortalitas &amp; Tingkat pemanfaatan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0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Location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Mortality parameters &amp; Exploitation Rate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75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Z (Total mortality)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 (Natural mortality)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 (Fishing mortality)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 (Exploitation Rate)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Cirebon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6.24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1.15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5.09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0.82</a:t>
                      </a:r>
                      <a:endParaRPr lang="id-ID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Demak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5.41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1.17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4.24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0.78</a:t>
                      </a:r>
                      <a:endParaRPr lang="id-ID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9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Rembang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5.49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1.23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4.26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0.78</a:t>
                      </a:r>
                      <a:endParaRPr lang="id-ID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9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Sumenep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4.65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1.26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3.36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0.72</a:t>
                      </a:r>
                      <a:endParaRPr lang="id-ID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643578"/>
            <a:ext cx="91440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IT IS INDICATED THAT THE FISHING PRESSURE ON BSC POPULATION IS AT  A </a:t>
            </a:r>
            <a:r>
              <a:rPr lang="id-ID" sz="2800" b="1" dirty="0" smtClean="0"/>
              <a:t>HEAVILY EXPLOITED </a:t>
            </a:r>
            <a:r>
              <a:rPr lang="id-ID" sz="2800" dirty="0" smtClean="0"/>
              <a:t>LEVEL</a:t>
            </a:r>
            <a:endParaRPr lang="id-ID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SPAWNING</a:t>
            </a:r>
            <a:r>
              <a:rPr kumimoji="0" lang="id-ID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POTENTIAL RATIO (SPR)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4612" y="564357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Lm = 99 mm CW</a:t>
            </a:r>
            <a:endParaRPr lang="id-ID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759681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SPAWNING</a:t>
            </a:r>
            <a:r>
              <a:rPr kumimoji="0" lang="id-ID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POTENTIAL RATIO (SPR)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554" y="578645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Lm = 104.9 mm CW</a:t>
            </a:r>
            <a:endParaRPr lang="id-ID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9497" y="1184480"/>
            <a:ext cx="7693032" cy="431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SPAWNING</a:t>
            </a:r>
            <a:r>
              <a:rPr kumimoji="0" lang="id-ID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POTENTIAL RATIO (SPR)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7620" y="550070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Lm = 101 mm CW</a:t>
            </a:r>
            <a:endParaRPr lang="id-ID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2931" y="1214422"/>
            <a:ext cx="75380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SPAWNING</a:t>
            </a:r>
            <a:r>
              <a:rPr kumimoji="0" lang="id-ID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POTENTIAL RATIO (SPR)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592933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Lm = </a:t>
            </a:r>
            <a:r>
              <a:rPr lang="id-ID" dirty="0" smtClean="0"/>
              <a:t>101,86 </a:t>
            </a:r>
            <a:r>
              <a:rPr lang="id-ID" dirty="0" smtClean="0"/>
              <a:t>mm CW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622049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6072206"/>
          </a:xfrm>
        </p:spPr>
        <p:txBody>
          <a:bodyPr>
            <a:normAutofit/>
          </a:bodyPr>
          <a:lstStyle/>
          <a:p>
            <a:pPr lvl="0"/>
            <a:r>
              <a:rPr lang="id-ID" sz="3600" dirty="0" smtClean="0"/>
              <a:t>Blue Swimming Crab(BSC) in Java Sea is one of small scale fishery harvest since 1970s.</a:t>
            </a:r>
          </a:p>
          <a:p>
            <a:pPr lvl="0"/>
            <a:r>
              <a:rPr lang="id-ID" sz="3600" dirty="0" smtClean="0"/>
              <a:t>BSC production in Java sea is about 40 % of national BSC production (2012)</a:t>
            </a:r>
          </a:p>
          <a:p>
            <a:pPr lvl="0"/>
            <a:r>
              <a:rPr lang="id-ID" sz="3600" dirty="0" smtClean="0"/>
              <a:t>National export of BSC in 2012 is about 28 000 tons and value about US$ 368 milion</a:t>
            </a:r>
          </a:p>
          <a:p>
            <a:pPr lvl="0"/>
            <a:r>
              <a:rPr lang="id-ID" sz="3600" dirty="0" smtClean="0"/>
              <a:t>Many kinds of gear are used to exploitate BSC in Java Sea.</a:t>
            </a:r>
          </a:p>
          <a:p>
            <a:pPr lvl="0">
              <a:buNone/>
            </a:pPr>
            <a:endParaRPr lang="id-ID" sz="4000" dirty="0" smtClean="0"/>
          </a:p>
          <a:p>
            <a:pPr lvl="0"/>
            <a:endParaRPr lang="id-ID" sz="4000" dirty="0" smtClean="0"/>
          </a:p>
          <a:p>
            <a:pPr lvl="0"/>
            <a:endParaRPr lang="id-ID" sz="4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HARVEST</a:t>
            </a:r>
            <a:r>
              <a:rPr kumimoji="0" lang="id-ID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STRATEGY &amp; HARVEST CONTROL RULE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142984"/>
            <a:ext cx="88582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dirty="0" smtClean="0"/>
              <a:t>Regulation of BSC fishing zone  that not allowed to fishing in nursery ground area (as preservation stock) – Clossed Area Regulation</a:t>
            </a:r>
          </a:p>
          <a:p>
            <a:pPr marL="342900" indent="-342900">
              <a:buAutoNum type="arabicPeriod"/>
            </a:pPr>
            <a:r>
              <a:rPr lang="id-ID" sz="3200" dirty="0" smtClean="0"/>
              <a:t>Apply a minimum legal size of crab (10 cm &lt; )</a:t>
            </a:r>
          </a:p>
          <a:p>
            <a:pPr marL="342900" indent="-342900">
              <a:buAutoNum type="arabicPeriod"/>
            </a:pPr>
            <a:r>
              <a:rPr lang="id-ID" sz="3200" dirty="0" smtClean="0"/>
              <a:t>Clossed season regulation</a:t>
            </a:r>
          </a:p>
          <a:p>
            <a:pPr marL="342900" indent="-342900">
              <a:buAutoNum type="arabicPeriod"/>
            </a:pPr>
            <a:r>
              <a:rPr lang="id-ID" sz="3200" dirty="0" smtClean="0"/>
              <a:t>Use gears enviromental friendly (collabsible trap and gill net)</a:t>
            </a:r>
          </a:p>
          <a:p>
            <a:pPr marL="342900" indent="-342900">
              <a:buAutoNum type="arabicPeriod"/>
            </a:pPr>
            <a:r>
              <a:rPr lang="id-ID" sz="3200" dirty="0" smtClean="0"/>
              <a:t>Not to catch berried/ovegerous female – If caught, return to the sea</a:t>
            </a:r>
          </a:p>
          <a:p>
            <a:pPr marL="342900" indent="-342900">
              <a:buAutoNum type="arabicPeriod"/>
            </a:pPr>
            <a:r>
              <a:rPr lang="id-ID" sz="3200" dirty="0" smtClean="0"/>
              <a:t>Recovery Habitats</a:t>
            </a:r>
            <a:endParaRPr lang="id-ID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0" y="2714620"/>
            <a:ext cx="9144000" cy="14287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id-ID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THANK YOU</a:t>
            </a:r>
            <a:endParaRPr kumimoji="0" lang="id-ID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6072206"/>
          </a:xfrm>
        </p:spPr>
        <p:txBody>
          <a:bodyPr>
            <a:normAutofit/>
          </a:bodyPr>
          <a:lstStyle/>
          <a:p>
            <a:pPr lvl="0"/>
            <a:r>
              <a:rPr lang="id-ID" sz="3600" dirty="0" smtClean="0"/>
              <a:t>High demand of BSC commodities tend to exploited intensively</a:t>
            </a:r>
          </a:p>
          <a:p>
            <a:pPr lvl="0"/>
            <a:r>
              <a:rPr lang="id-ID" sz="3600" dirty="0" smtClean="0"/>
              <a:t>Population decline was indcated by decline of crab production and sizes of crab especially in Java Sea</a:t>
            </a:r>
          </a:p>
          <a:p>
            <a:pPr lvl="0"/>
            <a:r>
              <a:rPr lang="id-ID" sz="3600" dirty="0" smtClean="0"/>
              <a:t>Many fishing gears that is not environmental friendly to utilize the BSC</a:t>
            </a:r>
          </a:p>
          <a:p>
            <a:pPr lvl="0"/>
            <a:r>
              <a:rPr lang="id-ID" sz="3600" dirty="0" smtClean="0"/>
              <a:t>Data on catch effort and biology of BSC is scarce</a:t>
            </a:r>
          </a:p>
          <a:p>
            <a:pPr lvl="0">
              <a:buNone/>
            </a:pPr>
            <a:endParaRPr lang="id-ID" sz="3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COLLECTION OF BSC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6" name="Content Placeholder 3" descr="lokasi baru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643314"/>
            <a:ext cx="5715040" cy="322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1000108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Data Recorded :</a:t>
            </a:r>
          </a:p>
          <a:p>
            <a:endParaRPr lang="id-ID" sz="10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id-ID" sz="2400" dirty="0" smtClean="0"/>
              <a:t> From January – December 2014 at 6 sampling sites (</a:t>
            </a:r>
            <a:r>
              <a:rPr lang="id-ID" sz="2400" dirty="0" smtClean="0">
                <a:solidFill>
                  <a:srgbClr val="FF0000"/>
                </a:solidFill>
              </a:rPr>
              <a:t>Jakarta</a:t>
            </a:r>
            <a:r>
              <a:rPr lang="id-ID" sz="2400" dirty="0" smtClean="0"/>
              <a:t>, Cirebon, Demak, Rembang, Sumenep dan Sampit), 400 samples per month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 Biology data : size (carapace width), weight, sex and gonad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 Gonad stage female immature, Mature and berried (enumerator)</a:t>
            </a:r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57430"/>
            <a:ext cx="91440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sz="5400" b="1" dirty="0" smtClean="0"/>
              <a:t>RESULT</a:t>
            </a:r>
            <a:endParaRPr lang="id-ID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LENGTH-WEIGTH</a:t>
            </a:r>
            <a:r>
              <a:rPr kumimoji="0" lang="id-ID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RELATIONSHIP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3683" y="785794"/>
          <a:ext cx="8747917" cy="5143534"/>
        </p:xfrm>
        <a:graphic>
          <a:graphicData uri="http://schemas.openxmlformats.org/drawingml/2006/table">
            <a:tbl>
              <a:tblPr/>
              <a:tblGrid>
                <a:gridCol w="837136"/>
                <a:gridCol w="906931"/>
                <a:gridCol w="1217372"/>
                <a:gridCol w="1143008"/>
                <a:gridCol w="1214446"/>
                <a:gridCol w="1214446"/>
                <a:gridCol w="1143008"/>
                <a:gridCol w="1071570"/>
              </a:tblGrid>
              <a:tr h="4675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Sex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Variabel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Length-Weight Relationship (W = aL</a:t>
                      </a:r>
                      <a:r>
                        <a:rPr lang="id-ID" sz="1800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675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Jakarta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Cirebon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Demak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Rembang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Sumenep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Sampit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Male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7.00E-05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4.00E-05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8.00E-06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2.00E-05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3.10E-03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2.00E-05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75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2.9953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3.1058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3.4489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3.2800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2.2200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3.3100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id-ID" sz="1800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0.9217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0.8653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0.9630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0.9320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0.8303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0.8830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Female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1.20E-04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6.00E-05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1.80E-05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1.00E-05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3.23E-02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5.00E-05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2.8803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3.0234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3.2695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3.394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1.7118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3.0722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id-ID" sz="1800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0.8714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0.8668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0.935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0.947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0.8311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ALL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1.00E-04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4.00E-05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1.00E-05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2.00E-05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1.07E-02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2.00E-05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2.9304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3.1019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3.3474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3.201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1.9532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3.2211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id-ID" sz="1800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0.8955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0.8678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0.9443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0.928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0.8092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0.8512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6143644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Male is heavier than female, indicated by b(male)&gt;b(female), except in Rembang</a:t>
            </a:r>
            <a:endParaRPr lang="id-ID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SIZE COMPOSITION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1" y="1214422"/>
          <a:ext cx="9144001" cy="4518227"/>
        </p:xfrm>
        <a:graphic>
          <a:graphicData uri="http://schemas.openxmlformats.org/drawingml/2006/table">
            <a:tbl>
              <a:tblPr/>
              <a:tblGrid>
                <a:gridCol w="1142976"/>
                <a:gridCol w="857256"/>
                <a:gridCol w="1214446"/>
                <a:gridCol w="1697258"/>
                <a:gridCol w="908679"/>
                <a:gridCol w="1661693"/>
                <a:gridCol w="1661693"/>
              </a:tblGrid>
              <a:tr h="3417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Location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Male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Female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170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max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mean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min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max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mean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Jakarta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73.4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152.0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95.3±10.73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69.1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122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94.5±11.43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83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Cirebon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71.1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151.3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111.60±11.64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60.0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152.6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108.08±14.66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3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Demak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58.8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168.4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110.35±18.06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40.4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166.1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112.56±18.21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3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Rembang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70.4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159.2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115.29±15.45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75.4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165.6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116.41±15.81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3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Sumenep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75.6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148.0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115.98±15.62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77.2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143.8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114.87±17.00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Sampit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87.0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165.0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134.63±14.73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90.0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183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131.96±14.32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SIZE BY GEARS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1436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SIZE BY GEARS is determined by where the fishing ground are?</a:t>
            </a: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GROWTH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071546"/>
          <a:ext cx="7358114" cy="2103120"/>
        </p:xfrm>
        <a:graphic>
          <a:graphicData uri="http://schemas.openxmlformats.org/drawingml/2006/table">
            <a:tbl>
              <a:tblPr/>
              <a:tblGrid>
                <a:gridCol w="1354012"/>
                <a:gridCol w="1466379"/>
                <a:gridCol w="1466379"/>
                <a:gridCol w="1535672"/>
                <a:gridCol w="1535672"/>
              </a:tblGrid>
              <a:tr h="2717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Location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Growth parameters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425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L∞ (mm)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 (per year)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 max (year)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Cirebon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168.60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1.05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-0.1040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2.86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Demak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179.35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-0.1083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2.70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Rembang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178.80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1.18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-0.1155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2.54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Sumenep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161.40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1.21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-0.1219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2.48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500166" y="3357562"/>
          <a:ext cx="628654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782</Words>
  <Application>Microsoft Office PowerPoint</Application>
  <PresentationFormat>On-screen Show (4:3)</PresentationFormat>
  <Paragraphs>300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BIOLOGI DAN HARVEST STRATEGY PERIKANAN RAJUNGAN DI LAUT JAWA</vt:lpstr>
      <vt:lpstr>Slide 2</vt:lpstr>
      <vt:lpstr>Slide 3</vt:lpstr>
      <vt:lpstr>DATA COLLECTION OF BSC</vt:lpstr>
      <vt:lpstr>RESULT</vt:lpstr>
      <vt:lpstr>LENGTH-WEIGTH RELATIONSHIP</vt:lpstr>
      <vt:lpstr>SIZE COMPOSITION</vt:lpstr>
      <vt:lpstr>SIZE BY GEARS</vt:lpstr>
      <vt:lpstr>GROWTH</vt:lpstr>
      <vt:lpstr>Length (CW) frequency &amp; von Bertalanffy Growth</vt:lpstr>
      <vt:lpstr>Length (CW) frequency &amp; von Bertalanffy Growth</vt:lpstr>
      <vt:lpstr>LENGTH AT FIRST CAPTURE (Lc)</vt:lpstr>
      <vt:lpstr>LENGTH AT FIRST MATURITY (LM)</vt:lpstr>
      <vt:lpstr>SPAWNING SEASON</vt:lpstr>
      <vt:lpstr> STATUS STOCK BY LENGTH-CONVERTED CATCH CURVE </vt:lpstr>
      <vt:lpstr>SPAWNING POTENTIAL RATIO (SPR)</vt:lpstr>
      <vt:lpstr>SPAWNING POTENTIAL RATIO (SPR)</vt:lpstr>
      <vt:lpstr>SPAWNING POTENTIAL RATIO (SPR)</vt:lpstr>
      <vt:lpstr>SPAWNING POTENTIAL RATIO (SPR)</vt:lpstr>
      <vt:lpstr>HARVEST STRATEGY &amp; HARVEST CONTROL RULE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compaq</cp:lastModifiedBy>
  <cp:revision>91</cp:revision>
  <dcterms:created xsi:type="dcterms:W3CDTF">2015-02-23T12:04:26Z</dcterms:created>
  <dcterms:modified xsi:type="dcterms:W3CDTF">2015-04-07T07:51:29Z</dcterms:modified>
</cp:coreProperties>
</file>